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60" r:id="rId3"/>
    <p:sldId id="261" r:id="rId4"/>
    <p:sldId id="257" r:id="rId5"/>
    <p:sldId id="258" r:id="rId6"/>
    <p:sldId id="25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0" autoAdjust="0"/>
    <p:restoredTop sz="94660"/>
  </p:normalViewPr>
  <p:slideViewPr>
    <p:cSldViewPr snapToGrid="0">
      <p:cViewPr varScale="1">
        <p:scale>
          <a:sx n="72" d="100"/>
          <a:sy n="72" d="100"/>
        </p:scale>
        <p:origin x="4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207877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427278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Clique para editar os estilos do texto de Modelo Global</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353069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634412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com Citação">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Clique para editar os estilos do texto de Modelo Global</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1238615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PT"/>
              <a:t>Clique para editar o estilo de título do Modelo Global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PT"/>
              <a:t>Clique para editar os estilos do texto de Modelo Global</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689844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2480756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8656674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7812424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AEB9C5D3-0140-4E75-8D7F-C0623D06DFD7}" type="datetimeFigureOut">
              <a:rPr lang="en-US" smtClean="0"/>
              <a:t>5/31/2023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94996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5/31/2023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3088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5/31/2023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0465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C7004436-CA73-4D53-89B4-2A5C7347BF2F}" type="datetimeFigureOut">
              <a:rPr lang="en-US" smtClean="0"/>
              <a:t>5/31/2023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779707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5/31/2023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61873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PT"/>
              <a:t>Clique para editar o estilo de título do Modelo Global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73AE0757-B101-4811-9189-10EB2F458E2D}" type="datetimeFigureOut">
              <a:rPr lang="en-US" smtClean="0"/>
              <a:t>5/31/2023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7666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7EBDC078-589F-40E3-816C-EE21D62B5BBA}" type="datetimeFigureOut">
              <a:rPr lang="en-US" smtClean="0"/>
              <a:t>5/31/2023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3182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004436-CA73-4D53-89B4-2A5C7347BF2F}" type="datetimeFigureOut">
              <a:rPr lang="en-US" smtClean="0"/>
              <a:t>5/31/2023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65375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2404534"/>
            <a:ext cx="7766936" cy="2644544"/>
          </a:xfrm>
        </p:spPr>
        <p:txBody>
          <a:bodyPr/>
          <a:lstStyle/>
          <a:p>
            <a:r>
              <a:rPr lang="pt-PT" sz="8000" b="1" dirty="0">
                <a:latin typeface="Calibri" panose="020F0502020204030204" pitchFamily="34" charset="0"/>
                <a:cs typeface="Calibri" panose="020F0502020204030204" pitchFamily="34" charset="0"/>
              </a:rPr>
              <a:t>Horta Biológica</a:t>
            </a:r>
            <a:br>
              <a:rPr lang="pt-PT" sz="8000" b="1" dirty="0">
                <a:latin typeface="Calibri" panose="020F0502020204030204" pitchFamily="34" charset="0"/>
                <a:cs typeface="Calibri" panose="020F0502020204030204" pitchFamily="34" charset="0"/>
              </a:rPr>
            </a:br>
            <a:r>
              <a:rPr lang="pt-PT" sz="2000" b="1" dirty="0">
                <a:latin typeface="Calibri" panose="020F0502020204030204" pitchFamily="34" charset="0"/>
                <a:cs typeface="Calibri" panose="020F0502020204030204" pitchFamily="34" charset="0"/>
              </a:rPr>
              <a:t>2021/2022</a:t>
            </a:r>
            <a:endParaRPr lang="pt-PT" sz="8000" b="1" dirty="0">
              <a:latin typeface="Calibri" panose="020F0502020204030204" pitchFamily="34" charset="0"/>
              <a:cs typeface="Calibri" panose="020F0502020204030204" pitchFamily="34" charset="0"/>
            </a:endParaRPr>
          </a:p>
        </p:txBody>
      </p:sp>
      <p:pic>
        <p:nvPicPr>
          <p:cNvPr id="8" name="Imagem 7">
            <a:extLst>
              <a:ext uri="{FF2B5EF4-FFF2-40B4-BE49-F238E27FC236}">
                <a16:creationId xmlns:a16="http://schemas.microsoft.com/office/drawing/2014/main" id="{3267CE38-8F78-4C57-E171-B3CA95F1F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62" y="5789399"/>
            <a:ext cx="906205" cy="906205"/>
          </a:xfrm>
          <a:prstGeom prst="rect">
            <a:avLst/>
          </a:prstGeom>
        </p:spPr>
      </p:pic>
      <p:pic>
        <p:nvPicPr>
          <p:cNvPr id="9" name="Imagem 8">
            <a:extLst>
              <a:ext uri="{FF2B5EF4-FFF2-40B4-BE49-F238E27FC236}">
                <a16:creationId xmlns:a16="http://schemas.microsoft.com/office/drawing/2014/main" id="{A5A4FD9E-6FDC-34D2-1CB5-E7B933CE9D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91" y="6153013"/>
            <a:ext cx="1101327" cy="542591"/>
          </a:xfrm>
          <a:prstGeom prst="rect">
            <a:avLst/>
          </a:prstGeom>
          <a:noFill/>
        </p:spPr>
      </p:pic>
      <p:pic>
        <p:nvPicPr>
          <p:cNvPr id="10" name="Imagem 9">
            <a:extLst>
              <a:ext uri="{FF2B5EF4-FFF2-40B4-BE49-F238E27FC236}">
                <a16:creationId xmlns:a16="http://schemas.microsoft.com/office/drawing/2014/main" id="{1B01A821-4832-047D-00F0-382A5CCDCC1F}"/>
              </a:ext>
            </a:extLst>
          </p:cNvPr>
          <p:cNvPicPr>
            <a:picLocks noChangeAspect="1"/>
          </p:cNvPicPr>
          <p:nvPr/>
        </p:nvPicPr>
        <p:blipFill>
          <a:blip r:embed="rId4"/>
          <a:stretch>
            <a:fillRect/>
          </a:stretch>
        </p:blipFill>
        <p:spPr>
          <a:xfrm>
            <a:off x="2952042" y="6242501"/>
            <a:ext cx="969348" cy="542591"/>
          </a:xfrm>
          <a:prstGeom prst="rect">
            <a:avLst/>
          </a:prstGeom>
        </p:spPr>
      </p:pic>
      <p:pic>
        <p:nvPicPr>
          <p:cNvPr id="11" name="Imagem 10">
            <a:extLst>
              <a:ext uri="{FF2B5EF4-FFF2-40B4-BE49-F238E27FC236}">
                <a16:creationId xmlns:a16="http://schemas.microsoft.com/office/drawing/2014/main" id="{D0725833-E347-A2D0-83AA-11FD60424120}"/>
              </a:ext>
            </a:extLst>
          </p:cNvPr>
          <p:cNvPicPr>
            <a:picLocks noChangeAspect="1"/>
          </p:cNvPicPr>
          <p:nvPr/>
        </p:nvPicPr>
        <p:blipFill>
          <a:blip r:embed="rId5"/>
          <a:stretch>
            <a:fillRect/>
          </a:stretch>
        </p:blipFill>
        <p:spPr>
          <a:xfrm>
            <a:off x="3921390" y="6277468"/>
            <a:ext cx="963251" cy="408467"/>
          </a:xfrm>
          <a:prstGeom prst="rect">
            <a:avLst/>
          </a:prstGeom>
        </p:spPr>
      </p:pic>
      <p:pic>
        <p:nvPicPr>
          <p:cNvPr id="12" name="Imagem 11">
            <a:extLst>
              <a:ext uri="{FF2B5EF4-FFF2-40B4-BE49-F238E27FC236}">
                <a16:creationId xmlns:a16="http://schemas.microsoft.com/office/drawing/2014/main" id="{E401E0EA-4D5D-FEAA-0C37-8464BAAD319E}"/>
              </a:ext>
            </a:extLst>
          </p:cNvPr>
          <p:cNvPicPr>
            <a:picLocks noChangeAspect="1"/>
          </p:cNvPicPr>
          <p:nvPr/>
        </p:nvPicPr>
        <p:blipFill>
          <a:blip r:embed="rId6"/>
          <a:stretch>
            <a:fillRect/>
          </a:stretch>
        </p:blipFill>
        <p:spPr>
          <a:xfrm>
            <a:off x="4925467" y="6277468"/>
            <a:ext cx="1170533" cy="335309"/>
          </a:xfrm>
          <a:prstGeom prst="rect">
            <a:avLst/>
          </a:prstGeom>
        </p:spPr>
      </p:pic>
      <p:pic>
        <p:nvPicPr>
          <p:cNvPr id="13" name="Imagem 12">
            <a:extLst>
              <a:ext uri="{FF2B5EF4-FFF2-40B4-BE49-F238E27FC236}">
                <a16:creationId xmlns:a16="http://schemas.microsoft.com/office/drawing/2014/main" id="{D4813061-B375-BF47-5864-6437C4BD3F5F}"/>
              </a:ext>
            </a:extLst>
          </p:cNvPr>
          <p:cNvPicPr>
            <a:picLocks noChangeAspect="1"/>
          </p:cNvPicPr>
          <p:nvPr/>
        </p:nvPicPr>
        <p:blipFill>
          <a:blip r:embed="rId7"/>
          <a:stretch>
            <a:fillRect/>
          </a:stretch>
        </p:blipFill>
        <p:spPr>
          <a:xfrm>
            <a:off x="6096000" y="525764"/>
            <a:ext cx="3204888" cy="2196822"/>
          </a:xfrm>
          <a:prstGeom prst="rect">
            <a:avLst/>
          </a:prstGeom>
        </p:spPr>
      </p:pic>
    </p:spTree>
    <p:extLst>
      <p:ext uri="{BB962C8B-B14F-4D97-AF65-F5344CB8AC3E}">
        <p14:creationId xmlns:p14="http://schemas.microsoft.com/office/powerpoint/2010/main" val="360608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AA2559-4C0B-A8F4-2794-1E1846353097}"/>
              </a:ext>
            </a:extLst>
          </p:cNvPr>
          <p:cNvSpPr>
            <a:spLocks noGrp="1"/>
          </p:cNvSpPr>
          <p:nvPr>
            <p:ph type="title"/>
          </p:nvPr>
        </p:nvSpPr>
        <p:spPr>
          <a:xfrm>
            <a:off x="677334" y="609600"/>
            <a:ext cx="8596668" cy="689113"/>
          </a:xfrm>
        </p:spPr>
        <p:txBody>
          <a:bodyPr>
            <a:noAutofit/>
          </a:bodyPr>
          <a:lstStyle/>
          <a:p>
            <a:r>
              <a:rPr lang="pt-PT" sz="4000" b="1" dirty="0" err="1">
                <a:latin typeface="Calibri" panose="020F0502020204030204" pitchFamily="34" charset="0"/>
                <a:cs typeface="Calibri" panose="020F0502020204030204" pitchFamily="34" charset="0"/>
              </a:rPr>
              <a:t>Organic</a:t>
            </a:r>
            <a:r>
              <a:rPr lang="pt-PT" sz="4000" b="1" dirty="0">
                <a:latin typeface="Calibri" panose="020F0502020204030204" pitchFamily="34" charset="0"/>
                <a:cs typeface="Calibri" panose="020F0502020204030204" pitchFamily="34" charset="0"/>
              </a:rPr>
              <a:t> </a:t>
            </a:r>
            <a:r>
              <a:rPr lang="pt-PT" sz="4000" b="1" dirty="0" err="1">
                <a:latin typeface="Calibri" panose="020F0502020204030204" pitchFamily="34" charset="0"/>
                <a:cs typeface="Calibri" panose="020F0502020204030204" pitchFamily="34" charset="0"/>
              </a:rPr>
              <a:t>Farming</a:t>
            </a:r>
            <a:r>
              <a:rPr lang="pt-PT" sz="4000" b="1" dirty="0">
                <a:latin typeface="Calibri" panose="020F0502020204030204" pitchFamily="34" charset="0"/>
                <a:cs typeface="Calibri" panose="020F0502020204030204" pitchFamily="34" charset="0"/>
              </a:rPr>
              <a:t> ─ </a:t>
            </a:r>
            <a:r>
              <a:rPr lang="pt-PT" sz="4000" b="1" dirty="0" err="1">
                <a:latin typeface="Calibri" panose="020F0502020204030204" pitchFamily="34" charset="0"/>
                <a:cs typeface="Calibri" panose="020F0502020204030204" pitchFamily="34" charset="0"/>
              </a:rPr>
              <a:t>Vegetable</a:t>
            </a:r>
            <a:r>
              <a:rPr lang="pt-PT" sz="4000" b="1" dirty="0">
                <a:latin typeface="Calibri" panose="020F0502020204030204" pitchFamily="34" charset="0"/>
                <a:cs typeface="Calibri" panose="020F0502020204030204" pitchFamily="34" charset="0"/>
              </a:rPr>
              <a:t> </a:t>
            </a:r>
            <a:r>
              <a:rPr lang="pt-PT" sz="4000" b="1" dirty="0" err="1">
                <a:latin typeface="Calibri" panose="020F0502020204030204" pitchFamily="34" charset="0"/>
                <a:cs typeface="Calibri" panose="020F0502020204030204" pitchFamily="34" charset="0"/>
              </a:rPr>
              <a:t>Garden</a:t>
            </a:r>
            <a:br>
              <a:rPr lang="pt-PT" sz="4000" dirty="0">
                <a:latin typeface="Calibri" panose="020F0502020204030204" pitchFamily="34" charset="0"/>
                <a:cs typeface="Calibri" panose="020F0502020204030204" pitchFamily="34" charset="0"/>
              </a:rPr>
            </a:br>
            <a:endParaRPr lang="pt-PT" sz="4000" dirty="0">
              <a:latin typeface="Calibri" panose="020F0502020204030204" pitchFamily="34" charset="0"/>
              <a:cs typeface="Calibri" panose="020F0502020204030204" pitchFamily="34" charset="0"/>
            </a:endParaRPr>
          </a:p>
        </p:txBody>
      </p:sp>
      <p:sp>
        <p:nvSpPr>
          <p:cNvPr id="3" name="Marcador de Posição de Conteúdo 2">
            <a:extLst>
              <a:ext uri="{FF2B5EF4-FFF2-40B4-BE49-F238E27FC236}">
                <a16:creationId xmlns:a16="http://schemas.microsoft.com/office/drawing/2014/main" id="{78CA2D61-6BEC-72F4-E3A1-F2AFA8861BE8}"/>
              </a:ext>
            </a:extLst>
          </p:cNvPr>
          <p:cNvSpPr>
            <a:spLocks noGrp="1"/>
          </p:cNvSpPr>
          <p:nvPr>
            <p:ph idx="1"/>
          </p:nvPr>
        </p:nvSpPr>
        <p:spPr>
          <a:xfrm>
            <a:off x="384313" y="1298712"/>
            <a:ext cx="8889689" cy="5559287"/>
          </a:xfrm>
        </p:spPr>
        <p:txBody>
          <a:bodyPr>
            <a:normAutofit fontScale="25000" lnSpcReduction="20000"/>
          </a:bodyPr>
          <a:lstStyle/>
          <a:p>
            <a:pPr marL="0" indent="0" algn="just">
              <a:lnSpc>
                <a:spcPct val="150000"/>
              </a:lnSpc>
              <a:spcBef>
                <a:spcPts val="600"/>
              </a:spcBef>
              <a:buNone/>
            </a:pPr>
            <a:r>
              <a:rPr lang="de-DE" sz="80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school vegetable garden makes lasting differences in the lives of pupils. That why the projects „Join us“ and „Eco-Schools“ thought about growing a vegetable garden which actively </a:t>
            </a:r>
            <a:r>
              <a:rPr lang="de-DE" sz="8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involves pupils. </a:t>
            </a:r>
            <a:r>
              <a:rPr lang="de-DE" sz="80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school garden uses gardening tasks, such as planning, planting, caring and harvesting, to illustrate cultivation. Plants, insects, birds and weather all become participants in the learning process. It´s an hands-on-learning.</a:t>
            </a:r>
            <a:r>
              <a:rPr lang="de-DE" sz="8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de-DE" sz="80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Considering these tasks pupils with special educational needs were included to care for the garden.</a:t>
            </a:r>
            <a:endParaRPr lang="de-DE" sz="8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Bef>
                <a:spcPts val="600"/>
              </a:spcBef>
              <a:buNone/>
            </a:pPr>
            <a:r>
              <a:rPr lang="de-DE" sz="80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first pupils planted and sowed only aromatic herbs such as parsley, coriander, mint, savory, mint, fennel and frankincense. But they quickly introduced strawberries, leeks, lettuce, and more recently tomatoes, peppers, courgettes and cabbage.</a:t>
            </a:r>
            <a:endParaRPr lang="de-DE" sz="8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Bef>
                <a:spcPts val="600"/>
              </a:spcBef>
              <a:buNone/>
            </a:pPr>
            <a:r>
              <a:rPr lang="de-DE" sz="8000" kern="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Some products are sold at school and others are used in our pedagogical kitchen to be used as ingredients.</a:t>
            </a:r>
            <a:endParaRPr lang="de-DE" sz="80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pt-PT" i="1" dirty="0"/>
          </a:p>
        </p:txBody>
      </p:sp>
    </p:spTree>
    <p:extLst>
      <p:ext uri="{BB962C8B-B14F-4D97-AF65-F5344CB8AC3E}">
        <p14:creationId xmlns:p14="http://schemas.microsoft.com/office/powerpoint/2010/main" val="396408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D903774-8BAF-3DDA-929C-6AD4C7DB078A}"/>
              </a:ext>
            </a:extLst>
          </p:cNvPr>
          <p:cNvSpPr>
            <a:spLocks noGrp="1"/>
          </p:cNvSpPr>
          <p:nvPr>
            <p:ph type="title"/>
          </p:nvPr>
        </p:nvSpPr>
        <p:spPr/>
        <p:txBody>
          <a:bodyPr>
            <a:normAutofit/>
          </a:bodyPr>
          <a:lstStyle/>
          <a:p>
            <a:r>
              <a:rPr lang="pt-PT" sz="3200" b="1" dirty="0">
                <a:latin typeface="Calibri" panose="020F0502020204030204" pitchFamily="34" charset="0"/>
                <a:cs typeface="Calibri" panose="020F0502020204030204" pitchFamily="34" charset="0"/>
              </a:rPr>
              <a:t>Alface vendida na sala de professores</a:t>
            </a:r>
            <a:br>
              <a:rPr lang="pt-PT" sz="3200" b="1" dirty="0">
                <a:latin typeface="Calibri" panose="020F0502020204030204" pitchFamily="34" charset="0"/>
                <a:cs typeface="Calibri" panose="020F0502020204030204" pitchFamily="34" charset="0"/>
              </a:rPr>
            </a:br>
            <a:r>
              <a:rPr lang="pt-PT" sz="3200" b="1" dirty="0" err="1">
                <a:latin typeface="Calibri" panose="020F0502020204030204" pitchFamily="34" charset="0"/>
                <a:cs typeface="Calibri" panose="020F0502020204030204" pitchFamily="34" charset="0"/>
              </a:rPr>
              <a:t>Lettuce</a:t>
            </a:r>
            <a:r>
              <a:rPr lang="pt-PT" sz="3200" b="1" dirty="0">
                <a:latin typeface="Calibri" panose="020F0502020204030204" pitchFamily="34" charset="0"/>
                <a:cs typeface="Calibri" panose="020F0502020204030204" pitchFamily="34" charset="0"/>
              </a:rPr>
              <a:t> </a:t>
            </a:r>
            <a:r>
              <a:rPr lang="pt-PT" sz="3200" b="1" dirty="0" err="1">
                <a:latin typeface="Calibri" panose="020F0502020204030204" pitchFamily="34" charset="0"/>
                <a:cs typeface="Calibri" panose="020F0502020204030204" pitchFamily="34" charset="0"/>
              </a:rPr>
              <a:t>sold</a:t>
            </a:r>
            <a:r>
              <a:rPr lang="pt-PT" sz="3200" b="1" dirty="0">
                <a:latin typeface="Calibri" panose="020F0502020204030204" pitchFamily="34" charset="0"/>
                <a:cs typeface="Calibri" panose="020F0502020204030204" pitchFamily="34" charset="0"/>
              </a:rPr>
              <a:t> in </a:t>
            </a:r>
            <a:r>
              <a:rPr lang="pt-PT" sz="3200" b="1" dirty="0" err="1">
                <a:latin typeface="Calibri" panose="020F0502020204030204" pitchFamily="34" charset="0"/>
                <a:cs typeface="Calibri" panose="020F0502020204030204" pitchFamily="34" charset="0"/>
              </a:rPr>
              <a:t>the</a:t>
            </a:r>
            <a:r>
              <a:rPr lang="pt-PT" sz="3200" b="1" dirty="0">
                <a:latin typeface="Calibri" panose="020F0502020204030204" pitchFamily="34" charset="0"/>
                <a:cs typeface="Calibri" panose="020F0502020204030204" pitchFamily="34" charset="0"/>
              </a:rPr>
              <a:t> </a:t>
            </a:r>
            <a:r>
              <a:rPr lang="pt-PT" sz="3200" b="1" dirty="0" err="1">
                <a:latin typeface="Calibri" panose="020F0502020204030204" pitchFamily="34" charset="0"/>
                <a:cs typeface="Calibri" panose="020F0502020204030204" pitchFamily="34" charset="0"/>
              </a:rPr>
              <a:t>teachers´staffroom</a:t>
            </a:r>
            <a:endParaRPr lang="pt-PT" sz="3200" b="1" dirty="0">
              <a:latin typeface="Calibri" panose="020F0502020204030204" pitchFamily="34" charset="0"/>
              <a:cs typeface="Calibri" panose="020F0502020204030204" pitchFamily="34" charset="0"/>
            </a:endParaRPr>
          </a:p>
        </p:txBody>
      </p:sp>
      <p:pic>
        <p:nvPicPr>
          <p:cNvPr id="8" name="Imagem 7">
            <a:extLst>
              <a:ext uri="{FF2B5EF4-FFF2-40B4-BE49-F238E27FC236}">
                <a16:creationId xmlns:a16="http://schemas.microsoft.com/office/drawing/2014/main" id="{3913A444-CC8E-C8F1-2063-280553220756}"/>
              </a:ext>
            </a:extLst>
          </p:cNvPr>
          <p:cNvPicPr>
            <a:picLocks noChangeAspect="1"/>
          </p:cNvPicPr>
          <p:nvPr/>
        </p:nvPicPr>
        <p:blipFill>
          <a:blip r:embed="rId2"/>
          <a:stretch>
            <a:fillRect/>
          </a:stretch>
        </p:blipFill>
        <p:spPr>
          <a:xfrm>
            <a:off x="5454098" y="1659835"/>
            <a:ext cx="3359426" cy="4479234"/>
          </a:xfrm>
          <a:prstGeom prst="rect">
            <a:avLst/>
          </a:prstGeom>
        </p:spPr>
      </p:pic>
      <p:pic>
        <p:nvPicPr>
          <p:cNvPr id="10" name="Imagem 9">
            <a:extLst>
              <a:ext uri="{FF2B5EF4-FFF2-40B4-BE49-F238E27FC236}">
                <a16:creationId xmlns:a16="http://schemas.microsoft.com/office/drawing/2014/main" id="{B89DDDB3-DD84-91BC-7A6B-2E425EEC75E5}"/>
              </a:ext>
            </a:extLst>
          </p:cNvPr>
          <p:cNvPicPr>
            <a:picLocks noChangeAspect="1"/>
          </p:cNvPicPr>
          <p:nvPr/>
        </p:nvPicPr>
        <p:blipFill>
          <a:blip r:embed="rId3"/>
          <a:stretch>
            <a:fillRect/>
          </a:stretch>
        </p:blipFill>
        <p:spPr>
          <a:xfrm>
            <a:off x="740280" y="1659835"/>
            <a:ext cx="4479235" cy="4479235"/>
          </a:xfrm>
          <a:prstGeom prst="rect">
            <a:avLst/>
          </a:prstGeom>
        </p:spPr>
      </p:pic>
    </p:spTree>
    <p:extLst>
      <p:ext uri="{BB962C8B-B14F-4D97-AF65-F5344CB8AC3E}">
        <p14:creationId xmlns:p14="http://schemas.microsoft.com/office/powerpoint/2010/main" val="426171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808133" y="609599"/>
            <a:ext cx="4605867" cy="1323439"/>
          </a:xfrm>
          <a:prstGeom prst="rect">
            <a:avLst/>
          </a:prstGeom>
          <a:noFill/>
        </p:spPr>
        <p:txBody>
          <a:bodyPr wrap="square" rtlCol="0">
            <a:spAutoFit/>
          </a:bodyPr>
          <a:lstStyle/>
          <a:p>
            <a:pPr algn="just"/>
            <a:r>
              <a:rPr lang="pt-PT" sz="2000" dirty="0">
                <a:latin typeface="Calibri" panose="020F0502020204030204" pitchFamily="34" charset="0"/>
                <a:cs typeface="Calibri" panose="020F0502020204030204" pitchFamily="34" charset="0"/>
              </a:rPr>
              <a:t>A Horta, construída com paletes tratadas, nasceu apoiada num muro do recreio para evitar que gatos e cães estragassem os produtos cultivados.</a:t>
            </a:r>
          </a:p>
        </p:txBody>
      </p:sp>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l="19917"/>
          <a:stretch/>
        </p:blipFill>
        <p:spPr>
          <a:xfrm>
            <a:off x="412376" y="448236"/>
            <a:ext cx="4861937" cy="6071097"/>
          </a:xfrm>
          <a:prstGeom prst="rect">
            <a:avLst/>
          </a:prstGeom>
        </p:spPr>
      </p:pic>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b="8921"/>
          <a:stretch/>
        </p:blipFill>
        <p:spPr>
          <a:xfrm>
            <a:off x="5670177" y="2312395"/>
            <a:ext cx="4618998" cy="4206938"/>
          </a:xfrm>
          <a:prstGeom prst="rect">
            <a:avLst/>
          </a:prstGeom>
        </p:spPr>
      </p:pic>
    </p:spTree>
    <p:extLst>
      <p:ext uri="{BB962C8B-B14F-4D97-AF65-F5344CB8AC3E}">
        <p14:creationId xmlns:p14="http://schemas.microsoft.com/office/powerpoint/2010/main" val="370177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82920" y="588921"/>
            <a:ext cx="10025102" cy="2554545"/>
          </a:xfrm>
          <a:prstGeom prst="rect">
            <a:avLst/>
          </a:prstGeom>
          <a:noFill/>
        </p:spPr>
        <p:txBody>
          <a:bodyPr wrap="square" rtlCol="0">
            <a:spAutoFit/>
          </a:bodyPr>
          <a:lstStyle/>
          <a:p>
            <a:pPr algn="just"/>
            <a:r>
              <a:rPr lang="pt-PT" sz="2000" dirty="0">
                <a:latin typeface="Calibri" panose="020F0502020204030204" pitchFamily="34" charset="0"/>
                <a:cs typeface="Calibri" panose="020F0502020204030204" pitchFamily="34" charset="0"/>
              </a:rPr>
              <a:t>De início plantaram e semearam na horta apenas ervas aromáticas como salsa, coentros, menta, segurelha, hortelã, funcho e incenso.</a:t>
            </a:r>
          </a:p>
          <a:p>
            <a:pPr algn="just"/>
            <a:r>
              <a:rPr lang="pt-PT" sz="2000" dirty="0">
                <a:latin typeface="Calibri" panose="020F0502020204030204" pitchFamily="34" charset="0"/>
                <a:cs typeface="Calibri" panose="020F0502020204030204" pitchFamily="34" charset="0"/>
              </a:rPr>
              <a:t> </a:t>
            </a:r>
          </a:p>
          <a:p>
            <a:pPr algn="just"/>
            <a:r>
              <a:rPr lang="pt-PT" sz="2000" dirty="0">
                <a:latin typeface="Calibri" panose="020F0502020204030204" pitchFamily="34" charset="0"/>
                <a:cs typeface="Calibri" panose="020F0502020204030204" pitchFamily="34" charset="0"/>
              </a:rPr>
              <a:t>Mas rapidamente introduziram também morangos,  alho francês, alfaces, e mais recentemente tomate, pimento, courgette e couve.</a:t>
            </a:r>
          </a:p>
          <a:p>
            <a:pPr algn="just"/>
            <a:endParaRPr lang="pt-PT" sz="2000" dirty="0">
              <a:latin typeface="Calibri" panose="020F0502020204030204" pitchFamily="34" charset="0"/>
              <a:cs typeface="Calibri" panose="020F0502020204030204" pitchFamily="34" charset="0"/>
            </a:endParaRPr>
          </a:p>
          <a:p>
            <a:pPr algn="just"/>
            <a:r>
              <a:rPr lang="pt-PT" sz="2000" dirty="0">
                <a:latin typeface="Calibri" panose="020F0502020204030204" pitchFamily="34" charset="0"/>
                <a:cs typeface="Calibri" panose="020F0502020204030204" pitchFamily="34" charset="0"/>
              </a:rPr>
              <a:t>Alguns produtos foram vendidos na escola e outros foram entregues à cozinha pedagógica para serem usados como ingredientes. </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920" y="3299410"/>
            <a:ext cx="3138489" cy="3138489"/>
          </a:xfrm>
          <a:prstGeom prst="rect">
            <a:avLst/>
          </a:prstGeom>
        </p:spPr>
      </p:pic>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t="19957"/>
          <a:stretch/>
        </p:blipFill>
        <p:spPr>
          <a:xfrm>
            <a:off x="382920" y="3388254"/>
            <a:ext cx="3810000" cy="3049645"/>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t="11503"/>
          <a:stretch/>
        </p:blipFill>
        <p:spPr>
          <a:xfrm>
            <a:off x="7304063" y="3299410"/>
            <a:ext cx="3546447" cy="3138489"/>
          </a:xfrm>
          <a:prstGeom prst="rect">
            <a:avLst/>
          </a:prstGeom>
        </p:spPr>
      </p:pic>
    </p:spTree>
    <p:extLst>
      <p:ext uri="{BB962C8B-B14F-4D97-AF65-F5344CB8AC3E}">
        <p14:creationId xmlns:p14="http://schemas.microsoft.com/office/powerpoint/2010/main" val="50601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091953" y="4643718"/>
            <a:ext cx="3065929" cy="1631216"/>
          </a:xfrm>
          <a:prstGeom prst="rect">
            <a:avLst/>
          </a:prstGeom>
          <a:noFill/>
        </p:spPr>
        <p:txBody>
          <a:bodyPr wrap="square" rtlCol="0">
            <a:spAutoFit/>
          </a:bodyPr>
          <a:lstStyle/>
          <a:p>
            <a:pPr algn="just"/>
            <a:r>
              <a:rPr lang="pt-PT" sz="2000" dirty="0">
                <a:latin typeface="Calibri" panose="020F0502020204030204" pitchFamily="34" charset="0"/>
                <a:cs typeface="Calibri" panose="020F0502020204030204" pitchFamily="34" charset="0"/>
              </a:rPr>
              <a:t>Os alunos regam e cuidam da horta pelo menos duas vezes por semana com a supervisão de uma professora </a:t>
            </a:r>
          </a:p>
        </p:txBody>
      </p:sp>
      <p:pic>
        <p:nvPicPr>
          <p:cNvPr id="6" name="Imagem 5"/>
          <p:cNvPicPr>
            <a:picLocks noChangeAspect="1"/>
          </p:cNvPicPr>
          <p:nvPr/>
        </p:nvPicPr>
        <p:blipFill rotWithShape="1">
          <a:blip r:embed="rId2">
            <a:extLst>
              <a:ext uri="{28A0092B-C50C-407E-A947-70E740481C1C}">
                <a14:useLocalDpi xmlns:a14="http://schemas.microsoft.com/office/drawing/2010/main" val="0"/>
              </a:ext>
            </a:extLst>
          </a:blip>
          <a:srcRect r="11007"/>
          <a:stretch/>
        </p:blipFill>
        <p:spPr>
          <a:xfrm>
            <a:off x="246532" y="695285"/>
            <a:ext cx="4675095" cy="5253318"/>
          </a:xfrm>
          <a:prstGeom prst="rect">
            <a:avLst/>
          </a:prstGeom>
        </p:spPr>
      </p:pic>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r="12182"/>
          <a:stretch/>
        </p:blipFill>
        <p:spPr>
          <a:xfrm>
            <a:off x="8453714" y="2069454"/>
            <a:ext cx="3406591" cy="3879149"/>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l="14229"/>
          <a:stretch/>
        </p:blipFill>
        <p:spPr>
          <a:xfrm>
            <a:off x="5091953" y="695285"/>
            <a:ext cx="3191435" cy="3720874"/>
          </a:xfrm>
          <a:prstGeom prst="rect">
            <a:avLst/>
          </a:prstGeom>
        </p:spPr>
      </p:pic>
    </p:spTree>
    <p:extLst>
      <p:ext uri="{BB962C8B-B14F-4D97-AF65-F5344CB8AC3E}">
        <p14:creationId xmlns:p14="http://schemas.microsoft.com/office/powerpoint/2010/main" val="182323205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81</TotalTime>
  <Words>295</Words>
  <Application>Microsoft Office PowerPoint</Application>
  <PresentationFormat>Ecrã Panorâmico</PresentationFormat>
  <Paragraphs>13</Paragraphs>
  <Slides>6</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6</vt:i4>
      </vt:variant>
    </vt:vector>
  </HeadingPairs>
  <TitlesOfParts>
    <vt:vector size="11" baseType="lpstr">
      <vt:lpstr>Arial</vt:lpstr>
      <vt:lpstr>Calibri</vt:lpstr>
      <vt:lpstr>Trebuchet MS</vt:lpstr>
      <vt:lpstr>Wingdings 3</vt:lpstr>
      <vt:lpstr>Faceta</vt:lpstr>
      <vt:lpstr>Horta Biológica 2021/2022</vt:lpstr>
      <vt:lpstr>Organic Farming ─ Vegetable Garden </vt:lpstr>
      <vt:lpstr>Alface vendida na sala de professores Lettuce sold in the teachers´staffroom</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Horta biológica</dc:title>
  <dc:creator>Fatima Roque</dc:creator>
  <cp:lastModifiedBy>carsan Santarém</cp:lastModifiedBy>
  <cp:revision>8</cp:revision>
  <dcterms:created xsi:type="dcterms:W3CDTF">2023-05-25T18:46:08Z</dcterms:created>
  <dcterms:modified xsi:type="dcterms:W3CDTF">2023-05-31T19:49:32Z</dcterms:modified>
</cp:coreProperties>
</file>