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Roboto Condensed" panose="02000000000000000000" pitchFamily="2" charset="0"/>
      <p:regular r:id="rId1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6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D0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8E8E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0211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Sistema de Ensino Italiano: Estrutura e Particularidades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6861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 sistema educativo italiano destaca-se como um dos mais antigos da Europa. Caracteriza-se pela obrigatoriedade dos 6 aos 16 anos.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4957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Baseia-se numa organização subsidiária com forte autonomia regional. Este modelo equilibra tradição e inovação pedagógica.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614743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pt-PT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15505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6130528"/>
            <a:ext cx="173152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Roboto Condensed Bold" pitchFamily="34" charset="0"/>
                <a:ea typeface="Roboto Condensed Bold" pitchFamily="34" charset="-122"/>
                <a:cs typeface="Roboto Condensed Bold" pitchFamily="34" charset="-120"/>
              </a:rPr>
              <a:t>por José Nobre  | Eunice Oliveira | Lurdes Neves | Rita Rodrigues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5302" y="1090970"/>
            <a:ext cx="7666196" cy="1319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Desafios e Perspectivas Futuras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5302" y="2727127"/>
            <a:ext cx="475059" cy="475059"/>
          </a:xfrm>
          <a:prstGeom prst="roundRect">
            <a:avLst>
              <a:gd name="adj" fmla="val 6667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478" y="2766715"/>
            <a:ext cx="316706" cy="39588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1459" y="2799636"/>
            <a:ext cx="3015020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Disparidades Regionais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1459" y="3586162"/>
            <a:ext cx="3015020" cy="1350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Necessidade de harmonizar qualidade e recursos entre Norte e Sul. Políticas educativas para reduzir desigualdades.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10190321" y="2727127"/>
            <a:ext cx="475059" cy="475059"/>
          </a:xfrm>
          <a:prstGeom prst="roundRect">
            <a:avLst>
              <a:gd name="adj" fmla="val 6667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498" y="2766715"/>
            <a:ext cx="316706" cy="39588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76478" y="2799636"/>
            <a:ext cx="263925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Digitalização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10876478" y="3256240"/>
            <a:ext cx="3015020" cy="1012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Incorporação de novas tecnologias no ensino. Desenvolvimento de competências digitais nos alunos.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5302" y="5359003"/>
            <a:ext cx="475059" cy="475059"/>
          </a:xfrm>
          <a:prstGeom prst="roundRect">
            <a:avLst>
              <a:gd name="adj" fmla="val 6667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478" y="5398591"/>
            <a:ext cx="316706" cy="39588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1459" y="5431512"/>
            <a:ext cx="3649742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Internacionalização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1459" y="5888117"/>
            <a:ext cx="6980039" cy="3376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Aumento de programas de intercâmbio. Adaptação a padrões educativos europeus.</a:t>
            </a:r>
            <a:endParaRPr lang="en-US" sz="1650" dirty="0"/>
          </a:p>
        </p:txBody>
      </p:sp>
      <p:sp>
        <p:nvSpPr>
          <p:cNvPr id="16" name="Text 10"/>
          <p:cNvSpPr/>
          <p:nvPr/>
        </p:nvSpPr>
        <p:spPr>
          <a:xfrm>
            <a:off x="6225302" y="6463308"/>
            <a:ext cx="7666196" cy="67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 sistema educativo italiano enfrenta o desafio de preservar tradições. Simultaneamente, deve adaptar-se às exigências globais do século XXI.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7413"/>
            <a:ext cx="104607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Princípios e Regulamentação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69820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5849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966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Estado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087053"/>
            <a:ext cx="38600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Define normas gerais e diretrizes nacionais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689866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8CAC1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33443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18754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Regiões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450675"/>
            <a:ext cx="465582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Competências específicas na formação profissional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053489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8CAC1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097066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55117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23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Escolas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814298"/>
            <a:ext cx="33708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Autonomia pedagógica e organizativa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6591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Este sistema de governança permite flexibilidade e adaptação às necessidades locais.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498" y="616863"/>
            <a:ext cx="7573804" cy="14018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Educação Pré-escolar (0-6 anos)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523792" y="2355175"/>
            <a:ext cx="30480" cy="4646533"/>
          </a:xfrm>
          <a:prstGeom prst="roundRect">
            <a:avLst>
              <a:gd name="adj" fmla="val 110401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Shape 2"/>
          <p:cNvSpPr/>
          <p:nvPr/>
        </p:nvSpPr>
        <p:spPr>
          <a:xfrm>
            <a:off x="6745665" y="2592229"/>
            <a:ext cx="672941" cy="30480"/>
          </a:xfrm>
          <a:prstGeom prst="roundRect">
            <a:avLst>
              <a:gd name="adj" fmla="val 110401"/>
            </a:avLst>
          </a:prstGeom>
          <a:solidFill>
            <a:srgbClr val="AEB0A7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6" name="Shape 3"/>
          <p:cNvSpPr/>
          <p:nvPr/>
        </p:nvSpPr>
        <p:spPr>
          <a:xfrm>
            <a:off x="6271439" y="2355175"/>
            <a:ext cx="504706" cy="504706"/>
          </a:xfrm>
          <a:prstGeom prst="roundRect">
            <a:avLst>
              <a:gd name="adj" fmla="val 6667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97" y="2397204"/>
            <a:ext cx="336471" cy="42052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45479" y="2432209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Creche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45479" y="2917150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3-36 meses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7645479" y="3410545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Cuidados essenciais e primeiras interações sociais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6745665" y="4455081"/>
            <a:ext cx="672941" cy="30480"/>
          </a:xfrm>
          <a:prstGeom prst="roundRect">
            <a:avLst>
              <a:gd name="adj" fmla="val 110401"/>
            </a:avLst>
          </a:prstGeom>
          <a:solidFill>
            <a:srgbClr val="AEB0A7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2" name="Shape 8"/>
          <p:cNvSpPr/>
          <p:nvPr/>
        </p:nvSpPr>
        <p:spPr>
          <a:xfrm>
            <a:off x="6271439" y="4218027"/>
            <a:ext cx="504706" cy="504706"/>
          </a:xfrm>
          <a:prstGeom prst="roundRect">
            <a:avLst>
              <a:gd name="adj" fmla="val 6667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497" y="4260056"/>
            <a:ext cx="336471" cy="42052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45479" y="4295061"/>
            <a:ext cx="3312081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Jardim de Infância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645479" y="4780002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3-6 anos</a:t>
            </a:r>
            <a:endParaRPr lang="en-US" sz="1750" dirty="0"/>
          </a:p>
        </p:txBody>
      </p:sp>
      <p:sp>
        <p:nvSpPr>
          <p:cNvPr id="16" name="Text 11"/>
          <p:cNvSpPr/>
          <p:nvPr/>
        </p:nvSpPr>
        <p:spPr>
          <a:xfrm>
            <a:off x="7645479" y="5273397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Socialização e bases para aprendizagem formal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745665" y="6317933"/>
            <a:ext cx="672941" cy="30480"/>
          </a:xfrm>
          <a:prstGeom prst="roundRect">
            <a:avLst>
              <a:gd name="adj" fmla="val 110401"/>
            </a:avLst>
          </a:prstGeom>
          <a:solidFill>
            <a:srgbClr val="AEB0A7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8" name="Shape 13"/>
          <p:cNvSpPr/>
          <p:nvPr/>
        </p:nvSpPr>
        <p:spPr>
          <a:xfrm>
            <a:off x="6271439" y="6080879"/>
            <a:ext cx="504706" cy="504706"/>
          </a:xfrm>
          <a:prstGeom prst="roundRect">
            <a:avLst>
              <a:gd name="adj" fmla="val 6667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497" y="6122908"/>
            <a:ext cx="336471" cy="420529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645479" y="6157913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Gestão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645479" y="6642854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Entidades públicas, privadas e municipais trabalham em conjunto</a:t>
            </a:r>
            <a:endParaRPr lang="en-US" sz="1750" dirty="0"/>
          </a:p>
        </p:txBody>
      </p:sp>
      <p:sp>
        <p:nvSpPr>
          <p:cNvPr id="22" name="Text 16"/>
          <p:cNvSpPr/>
          <p:nvPr/>
        </p:nvSpPr>
        <p:spPr>
          <a:xfrm>
            <a:off x="6271498" y="7254002"/>
            <a:ext cx="7573804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Embora não obrigatória, esta fase é fundamental para o desenvolvimento infantil.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39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406" y="2543651"/>
            <a:ext cx="9136142" cy="521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Ensino Primário (Scuola Primaria)</a:t>
            </a:r>
            <a:endParaRPr lang="en-US" sz="3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6" y="3314700"/>
            <a:ext cx="833557" cy="100024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66994" y="3481388"/>
            <a:ext cx="211824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Língua Italiana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666994" y="3841790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Leitura, escrita e comunicação eficaz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06" y="4314944"/>
            <a:ext cx="833557" cy="100024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66994" y="4481632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Matemática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666994" y="4842034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Raciocínio lógico e resolução de problemas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06" y="5315188"/>
            <a:ext cx="833557" cy="100024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66994" y="5481876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Ciências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666994" y="5842278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Compreensão do mundo natural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06" y="6315432"/>
            <a:ext cx="833557" cy="100024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66994" y="6482120"/>
            <a:ext cx="208395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Artes e Cultura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666994" y="6842522"/>
            <a:ext cx="1238000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Desenvolvimento da criatividade e sensibilidade</a:t>
            </a:r>
            <a:endParaRPr lang="en-US" sz="1300" dirty="0"/>
          </a:p>
        </p:txBody>
      </p:sp>
      <p:sp>
        <p:nvSpPr>
          <p:cNvPr id="16" name="Text 9"/>
          <p:cNvSpPr/>
          <p:nvPr/>
        </p:nvSpPr>
        <p:spPr>
          <a:xfrm>
            <a:off x="583406" y="7503200"/>
            <a:ext cx="13463587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Dos 6 aos 11 anos, as crianças desenvolvem competências fundamentais. O foco está no desenvolvimento integral do aluno.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252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Ensino Secundário I: Ciclo Inferior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82979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5" name="Text 2"/>
          <p:cNvSpPr/>
          <p:nvPr/>
        </p:nvSpPr>
        <p:spPr>
          <a:xfrm>
            <a:off x="6790373" y="28829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Primeiro Ano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7339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Consolidação de conhecimentos primários e adaptação ao novo ciclo.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63114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8" name="Text 5"/>
          <p:cNvSpPr/>
          <p:nvPr/>
        </p:nvSpPr>
        <p:spPr>
          <a:xfrm>
            <a:off x="7130534" y="39631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Segundo Ano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5353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Aprofundamento disciplinar e desenvolvimento do pensamento crítico.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043249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sp>
        <p:nvSpPr>
          <p:cNvPr id="11" name="Text 8"/>
          <p:cNvSpPr/>
          <p:nvPr/>
        </p:nvSpPr>
        <p:spPr>
          <a:xfrm>
            <a:off x="7470815" y="50432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Terceiro Ano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533668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Preparação para o ciclo seguinte e orientação vocacional.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37853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Conhecido como "Scuola Secondaria di Primo Grado", este ciclo dura 3 anos. Conclui o primeiro ciclo obrigatório.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4417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Ensino Secundário II: Ciclo Superior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00394" y="34415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Liceus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31920"/>
            <a:ext cx="42418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Formação teórica e preparação para universidade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93813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Clássico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36012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Científico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78210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Linguístico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915364"/>
            <a:ext cx="3651885" cy="3651885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5274231" y="445781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83" y="4581763"/>
            <a:ext cx="255151" cy="31896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481304" y="2992755"/>
            <a:ext cx="36886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Institutos Técnicos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481304" y="3483173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Formação técnica com componente prática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9481304" y="3982164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Económico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9481304" y="4424363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Tecnológico</a:t>
            </a:r>
            <a:endParaRPr lang="en-US" sz="17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915364"/>
            <a:ext cx="3651885" cy="3651885"/>
          </a:xfrm>
          <a:prstGeom prst="rect">
            <a:avLst/>
          </a:prstGeom>
        </p:spPr>
      </p:pic>
      <p:sp>
        <p:nvSpPr>
          <p:cNvPr id="16" name="Shape 11"/>
          <p:cNvSpPr/>
          <p:nvPr/>
        </p:nvSpPr>
        <p:spPr>
          <a:xfrm>
            <a:off x="7910393" y="2935724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46" y="3059668"/>
            <a:ext cx="255151" cy="31896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481304" y="5282208"/>
            <a:ext cx="435530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Institutos Profissionais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9481304" y="6126956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Preparação direta para profissões específicas</a:t>
            </a:r>
            <a:endParaRPr lang="en-US" sz="175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915364"/>
            <a:ext cx="3651885" cy="3651885"/>
          </a:xfrm>
          <a:prstGeom prst="rect">
            <a:avLst/>
          </a:prstGeom>
        </p:spPr>
      </p:pic>
      <p:sp>
        <p:nvSpPr>
          <p:cNvPr id="21" name="Shape 14"/>
          <p:cNvSpPr/>
          <p:nvPr/>
        </p:nvSpPr>
        <p:spPr>
          <a:xfrm>
            <a:off x="7910393" y="5979795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000000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246" y="6103739"/>
            <a:ext cx="255151" cy="318968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793790" y="682240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Este ciclo destina-se a alunos dos 14 aos 19 anos. Oferece percursos diversificados para diferentes ambições.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6642" y="595313"/>
            <a:ext cx="7630716" cy="1351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Educação e Formação Profissional</a:t>
            </a:r>
            <a:endParaRPr lang="en-US" sz="4250" dirty="0"/>
          </a:p>
        </p:txBody>
      </p:sp>
      <p:sp>
        <p:nvSpPr>
          <p:cNvPr id="5" name="Text 2"/>
          <p:cNvSpPr/>
          <p:nvPr/>
        </p:nvSpPr>
        <p:spPr>
          <a:xfrm>
            <a:off x="972741" y="2486978"/>
            <a:ext cx="3275171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Percursos de 3 anos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72741" y="3292197"/>
            <a:ext cx="3275171" cy="1383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Qualificação profissional básica reconhecida nacionalmente. Foco em competências práticas específicas do setor.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4896207" y="2486978"/>
            <a:ext cx="3275171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Percursos de 4 anos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896207" y="3292197"/>
            <a:ext cx="3275171" cy="1383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Diploma técnico profissional. Permite acesso a formações técnicas superiores ou entrada qualificada no mercado.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972741" y="5323999"/>
            <a:ext cx="2763441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Gestão Regional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72741" y="5791438"/>
            <a:ext cx="7198519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Programas adaptados às necessidades económicas locais. Forte ligação com empresas e indústrias da região.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56642" y="6942415"/>
            <a:ext cx="7630716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Esta via oferece uma alternativa prática aos percursos académicos tradicionais. Garante inserção rápida no mercado laboral.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466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1045" y="3228856"/>
            <a:ext cx="13148310" cy="132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Ensino Superior: Universidades e Instituições AFAM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41045" y="4975503"/>
            <a:ext cx="4170998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3+2+3</a:t>
            </a:r>
            <a:endParaRPr lang="en-US" sz="5500" dirty="0"/>
          </a:p>
        </p:txBody>
      </p:sp>
      <p:sp>
        <p:nvSpPr>
          <p:cNvPr id="5" name="Text 2"/>
          <p:cNvSpPr/>
          <p:nvPr/>
        </p:nvSpPr>
        <p:spPr>
          <a:xfrm>
            <a:off x="1503164" y="5938718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Universidades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41045" y="6396395"/>
            <a:ext cx="4170998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Licenciatura (3 anos), Mestrado (2) e Doutoramento (3)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5229582" y="4975503"/>
            <a:ext cx="4171117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AFAM</a:t>
            </a:r>
            <a:endParaRPr lang="en-US" sz="5500" dirty="0"/>
          </a:p>
        </p:txBody>
      </p:sp>
      <p:sp>
        <p:nvSpPr>
          <p:cNvPr id="8" name="Text 5"/>
          <p:cNvSpPr/>
          <p:nvPr/>
        </p:nvSpPr>
        <p:spPr>
          <a:xfrm>
            <a:off x="5991820" y="5938718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Arte e Música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5229582" y="6396395"/>
            <a:ext cx="4171117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Academias de Belas Artes e Conservatórios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9718238" y="4975503"/>
            <a:ext cx="4171117" cy="698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ITS</a:t>
            </a:r>
            <a:endParaRPr lang="en-US" sz="5500" dirty="0"/>
          </a:p>
        </p:txBody>
      </p:sp>
      <p:sp>
        <p:nvSpPr>
          <p:cNvPr id="11" name="Text 8"/>
          <p:cNvSpPr/>
          <p:nvPr/>
        </p:nvSpPr>
        <p:spPr>
          <a:xfrm>
            <a:off x="10084118" y="5938718"/>
            <a:ext cx="3439239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Técnicos Superiores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718238" y="6396395"/>
            <a:ext cx="4171117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Formação técnica avançada de 2 anos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41045" y="7311747"/>
            <a:ext cx="13148310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 sistema superior italiano combina tradição académica com inovação. Valoriza tanto conhecimentos teóricos como competências práticas.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64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Educação Obrigatória e Certificações</a:t>
            </a:r>
            <a:endParaRPr lang="en-US" sz="4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121700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94409"/>
            <a:ext cx="37478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10 anos obrigatórios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84828"/>
            <a:ext cx="37478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Dos 6 aos 16 anos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593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8CAC1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5419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314706"/>
            <a:ext cx="44913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Direito/dever formativo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805124"/>
            <a:ext cx="44913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Até obter qualificação antes dos 18 anos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796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8CAC1"/>
          </a:solidFill>
          <a:ln/>
        </p:spPr>
        <p:txBody>
          <a:bodyPr/>
          <a:lstStyle/>
          <a:p>
            <a:endParaRPr lang="pt-PT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622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7350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Certificações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225421"/>
            <a:ext cx="463546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Competências adquiridas ao fim da obrigatoriedade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707028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Este sistema garante uma base educativa sólida para todos os jovens. Permite múltiplos caminhos para sucesso educativo e profissional.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578</Words>
  <Application>Microsoft Office PowerPoint</Application>
  <PresentationFormat>Personalizados</PresentationFormat>
  <Paragraphs>98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Roboto Condensed</vt:lpstr>
      <vt:lpstr>Hubot Sans Bold</vt:lpstr>
      <vt:lpstr>Roboto Condensed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José Nobre</cp:lastModifiedBy>
  <cp:revision>2</cp:revision>
  <dcterms:created xsi:type="dcterms:W3CDTF">2025-05-21T08:19:09Z</dcterms:created>
  <dcterms:modified xsi:type="dcterms:W3CDTF">2025-07-06T13:54:19Z</dcterms:modified>
</cp:coreProperties>
</file>